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6" r:id="rId12"/>
    <p:sldId id="278" r:id="rId13"/>
    <p:sldId id="277" r:id="rId14"/>
    <p:sldId id="269" r:id="rId15"/>
    <p:sldId id="279" r:id="rId16"/>
    <p:sldId id="270" r:id="rId17"/>
    <p:sldId id="273" r:id="rId18"/>
    <p:sldId id="274" r:id="rId19"/>
    <p:sldId id="286" r:id="rId20"/>
    <p:sldId id="275" r:id="rId21"/>
    <p:sldId id="287" r:id="rId22"/>
    <p:sldId id="283" r:id="rId23"/>
    <p:sldId id="288" r:id="rId24"/>
    <p:sldId id="284" r:id="rId25"/>
    <p:sldId id="289" r:id="rId26"/>
    <p:sldId id="290" r:id="rId27"/>
    <p:sldId id="259" r:id="rId28"/>
    <p:sldId id="260" r:id="rId29"/>
    <p:sldId id="261" r:id="rId30"/>
    <p:sldId id="282" r:id="rId31"/>
    <p:sldId id="294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1" d="100"/>
          <a:sy n="101" d="100"/>
        </p:scale>
        <p:origin x="-1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7859F-9189-4E83-BA9E-4D7C1CE63D1C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0B177-7942-4538-B010-1DBBC89A5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8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B177-7942-4538-B010-1DBBC89A57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3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A57A-A744-4FCE-8170-D135BB5500C8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4B8D-7BF7-48E8-9B82-8DA2C8B3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0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A57A-A744-4FCE-8170-D135BB5500C8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4B8D-7BF7-48E8-9B82-8DA2C8B3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3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A57A-A744-4FCE-8170-D135BB5500C8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4B8D-7BF7-48E8-9B82-8DA2C8B3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2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A57A-A744-4FCE-8170-D135BB5500C8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4B8D-7BF7-48E8-9B82-8DA2C8B3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6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A57A-A744-4FCE-8170-D135BB5500C8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4B8D-7BF7-48E8-9B82-8DA2C8B3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8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A57A-A744-4FCE-8170-D135BB5500C8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4B8D-7BF7-48E8-9B82-8DA2C8B3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1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A57A-A744-4FCE-8170-D135BB5500C8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4B8D-7BF7-48E8-9B82-8DA2C8B3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7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A57A-A744-4FCE-8170-D135BB5500C8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4B8D-7BF7-48E8-9B82-8DA2C8B3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2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A57A-A744-4FCE-8170-D135BB5500C8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4B8D-7BF7-48E8-9B82-8DA2C8B3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56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A57A-A744-4FCE-8170-D135BB5500C8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4B8D-7BF7-48E8-9B82-8DA2C8B3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0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A57A-A744-4FCE-8170-D135BB5500C8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4B8D-7BF7-48E8-9B82-8DA2C8B3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8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3A57A-A744-4FCE-8170-D135BB5500C8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4B8D-7BF7-48E8-9B82-8DA2C8B3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4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//upload.wikimedia.org/wikipedia/commons/5/50/Charles_Lyell00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gi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gif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522" y="28194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Geologic Time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Earth and Space Science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://geophysics.ou.edu/geol1114/notes/time/continental_drif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22" y="152400"/>
            <a:ext cx="7074244" cy="243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7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6. Faunal Succession – William Smith (1817)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906963"/>
          </a:xfrm>
        </p:spPr>
        <p:txBody>
          <a:bodyPr/>
          <a:lstStyle/>
          <a:p>
            <a:r>
              <a:rPr lang="en-US" dirty="0" smtClean="0"/>
              <a:t>He studied rocks in England.</a:t>
            </a:r>
          </a:p>
          <a:p>
            <a:r>
              <a:rPr lang="en-US" dirty="0" smtClean="0"/>
              <a:t>Used similarities in key fossils to identify similar rock layers.</a:t>
            </a:r>
          </a:p>
          <a:p>
            <a:r>
              <a:rPr lang="en-US" dirty="0" smtClean="0"/>
              <a:t>Use rock “fingerprinting” by finding distinct fossils in rock layers which are not found in the layers below or above.</a:t>
            </a:r>
          </a:p>
          <a:p>
            <a:r>
              <a:rPr lang="en-US" dirty="0" smtClean="0"/>
              <a:t>This principle is used to determine relative age.</a:t>
            </a:r>
            <a:endParaRPr lang="en-US" dirty="0"/>
          </a:p>
        </p:txBody>
      </p:sp>
      <p:pic>
        <p:nvPicPr>
          <p:cNvPr id="13315" name="Picture 3" descr="C:\Users\cneely\AppData\Local\Microsoft\Windows\Temporary Internet Files\Content.IE5\K2QQC0PH\MP90040187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22191"/>
            <a:ext cx="2514600" cy="167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cneely\AppData\Local\Microsoft\Windows\Temporary Internet Files\Content.IE5\OUY5JYQ7\MC90028743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105400"/>
            <a:ext cx="2438400" cy="170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9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http://imnh.isu.edu/exhibits/online/geo_time/images/faunal_succe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6" y="71437"/>
            <a:ext cx="8832148" cy="625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1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www.uvm.edu/perkins/evolution/qanda/time/faunalsuce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" y="304800"/>
            <a:ext cx="916305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27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geophysics.ou.edu/geol1114/notes/time/corre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" y="0"/>
            <a:ext cx="9126432" cy="649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2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8. Uniformitarianism – Charles Lyell (1830)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Proposed that geologic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processes have always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acted with the same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rate and intensity and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in the same fashion as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they do today.</a:t>
            </a:r>
          </a:p>
          <a:p>
            <a:endParaRPr lang="en-US" dirty="0" smtClean="0"/>
          </a:p>
        </p:txBody>
      </p:sp>
      <p:pic>
        <p:nvPicPr>
          <p:cNvPr id="15362" name="Picture 2" descr="File:Charles Lyell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556" y="1159228"/>
            <a:ext cx="3743325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62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599"/>
            <a:ext cx="8229600" cy="3752849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Laws of Nature have been relatively constant through the entire history of the Earth.</a:t>
            </a:r>
          </a:p>
          <a:p>
            <a:r>
              <a:rPr lang="en-US" dirty="0" smtClean="0"/>
              <a:t>Does not eliminate catastrophic events as quick changes, just that they have always happened in the same manner.</a:t>
            </a:r>
          </a:p>
          <a:p>
            <a:r>
              <a:rPr lang="en-US" dirty="0" smtClean="0"/>
              <a:t>“The present is the key to the past.”</a:t>
            </a:r>
          </a:p>
          <a:p>
            <a:endParaRPr lang="en-US" dirty="0"/>
          </a:p>
        </p:txBody>
      </p:sp>
      <p:pic>
        <p:nvPicPr>
          <p:cNvPr id="16386" name="Picture 2" descr="http://evolution.berkeley.edu/evolibrary/images/history/rockcycl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50163"/>
            <a:ext cx="3048000" cy="232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scienceclarified.com/everyday/images/scet_04_img03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39871"/>
            <a:ext cx="39243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farm4.staticflickr.com/3353/3186514565_2416022476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156"/>
            <a:ext cx="3429000" cy="158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54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 Time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Geologists widely accept the theory that the Earth is about 4.5 billion years old</a:t>
            </a:r>
          </a:p>
          <a:p>
            <a:r>
              <a:rPr lang="en-US" dirty="0" smtClean="0"/>
              <a:t>This time is divided up into Eons, Eras, Periods, and Epochs</a:t>
            </a:r>
          </a:p>
          <a:p>
            <a:r>
              <a:rPr lang="en-US" dirty="0" smtClean="0"/>
              <a:t>See page 672 in your Glencoe book.</a:t>
            </a:r>
          </a:p>
        </p:txBody>
      </p:sp>
    </p:spTree>
    <p:extLst>
      <p:ext uri="{BB962C8B-B14F-4D97-AF65-F5344CB8AC3E}">
        <p14:creationId xmlns:p14="http://schemas.microsoft.com/office/powerpoint/2010/main" val="2462788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geophysics.ou.edu/geol1114/notes/time/FG01_07_timesc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5429250" cy="637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58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8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Eons are the largest division (billions of </a:t>
            </a:r>
            <a:r>
              <a:rPr lang="en-US" dirty="0" smtClean="0"/>
              <a:t>years)</a:t>
            </a:r>
          </a:p>
          <a:p>
            <a:r>
              <a:rPr lang="en-US" dirty="0" smtClean="0">
                <a:sym typeface="Wingdings" pitchFamily="2" charset="2"/>
              </a:rPr>
              <a:t>There are four recognized eons based on evolutionary changes in fossilized life and rocks.</a:t>
            </a:r>
          </a:p>
          <a:p>
            <a:endParaRPr lang="en-US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Hadean, </a:t>
            </a:r>
            <a:r>
              <a:rPr lang="en-US" dirty="0" err="1" smtClean="0">
                <a:sym typeface="Wingdings" pitchFamily="2" charset="2"/>
              </a:rPr>
              <a:t>Archean</a:t>
            </a:r>
            <a:r>
              <a:rPr lang="en-US" dirty="0" smtClean="0">
                <a:sym typeface="Wingdings" pitchFamily="2" charset="2"/>
              </a:rPr>
              <a:t>, Proterozoic – these three are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 collectively called the Precambrian which dates back to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the beginning of the Earth (&gt;85% of the time)</a:t>
            </a: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Phanerozoic eon – means “visible life” and contains 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 the abundance of the fossil record.</a:t>
            </a:r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9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8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geophysics.ou.edu/geol1114/notes/time/FG01_07_timesc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5429250" cy="637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56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787" y="1371600"/>
            <a:ext cx="8229600" cy="486536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How old is the Earth?</a:t>
            </a:r>
          </a:p>
          <a:p>
            <a:pPr marL="0" indent="0" algn="ctr">
              <a:buNone/>
            </a:pPr>
            <a:r>
              <a:rPr lang="en-US" dirty="0" smtClean="0"/>
              <a:t>How did it form?</a:t>
            </a:r>
          </a:p>
          <a:p>
            <a:pPr marL="0" indent="0" algn="ctr">
              <a:buNone/>
            </a:pPr>
            <a:r>
              <a:rPr lang="en-US" dirty="0" smtClean="0"/>
              <a:t>Was it created?</a:t>
            </a:r>
          </a:p>
          <a:p>
            <a:pPr marL="0" indent="0" algn="ctr">
              <a:buNone/>
            </a:pPr>
            <a:r>
              <a:rPr lang="en-US" dirty="0" smtClean="0"/>
              <a:t>Did it evolve?</a:t>
            </a:r>
          </a:p>
          <a:p>
            <a:pPr marL="0" indent="0" algn="ctr">
              <a:buNone/>
            </a:pPr>
            <a:r>
              <a:rPr lang="en-US" dirty="0" smtClean="0"/>
              <a:t>What processes were involved?</a:t>
            </a:r>
          </a:p>
          <a:p>
            <a:pPr marL="0" indent="0" algn="ctr">
              <a:buNone/>
            </a:pPr>
            <a:r>
              <a:rPr lang="en-US" dirty="0" smtClean="0"/>
              <a:t>What conditions and circumstances existed?</a:t>
            </a:r>
          </a:p>
          <a:p>
            <a:endParaRPr lang="en-US" dirty="0"/>
          </a:p>
          <a:p>
            <a:r>
              <a:rPr lang="en-US" dirty="0" smtClean="0"/>
              <a:t>All these questions cannot be directly observed and therefore not directly tested through experimentation.</a:t>
            </a:r>
            <a:endParaRPr lang="en-US" dirty="0"/>
          </a:p>
        </p:txBody>
      </p:sp>
      <p:pic>
        <p:nvPicPr>
          <p:cNvPr id="1026" name="Picture 2" descr="C:\Users\cneely\AppData\Local\Microsoft\Windows\Temporary Internet Files\Content.IE5\BLF3XB6Z\MP90043877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307" y="6036468"/>
            <a:ext cx="798953" cy="79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neely\AppData\Local\Microsoft\Windows\Temporary Internet Files\Content.IE5\6NNZUS20\MC90044149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4419"/>
            <a:ext cx="1447571" cy="144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neely\AppData\Local\Microsoft\Windows\Temporary Internet Files\Content.IE5\K2QQC0PH\MP90031559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439" y="6236965"/>
            <a:ext cx="822762" cy="58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neely\AppData\Local\Microsoft\Windows\Temporary Internet Files\Content.IE5\6NNZUS20\MC90044190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2" y="5676628"/>
            <a:ext cx="844312" cy="99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neely\AppData\Local\Microsoft\Windows\Temporary Internet Files\Content.IE5\K2QQC0PH\MC90044152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698" y="1506268"/>
            <a:ext cx="18732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neely\AppData\Local\Microsoft\Windows\Temporary Internet Files\Content.IE5\6NNZUS20\MC90030431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829" y="5676628"/>
            <a:ext cx="641930" cy="108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cneely\AppData\Local\Microsoft\Windows\Temporary Internet Files\Content.IE5\6NNZUS20\MC90007862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2" y="304801"/>
            <a:ext cx="1416829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cneely\AppData\Local\Microsoft\Windows\Temporary Internet Files\Content.IE5\BLF3XB6Z\MM900282747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36468"/>
            <a:ext cx="928512" cy="92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cneely\AppData\Local\Microsoft\Windows\Temporary Internet Files\Content.IE5\6NNZUS20\MC90044193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783" y="304801"/>
            <a:ext cx="989013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5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Eras </a:t>
            </a:r>
            <a:r>
              <a:rPr lang="en-US" dirty="0"/>
              <a:t>represent 100’s of millions of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There are three main Eras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Paleozoic – “ancient life”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Mesozoic – “middle life”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3. Cenozoic – “recent life”</a:t>
            </a:r>
          </a:p>
          <a:p>
            <a:pPr marL="0" indent="0">
              <a:buNone/>
            </a:pPr>
            <a:r>
              <a:rPr lang="en-US" dirty="0" smtClean="0"/>
              <a:t>Mass extinctions mark the end of one Era and the beginning of the next, with distinct fossils in each era.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geophysics.ou.edu/geol1114/notes/time/FG01_07_timesc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5429250" cy="637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398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91000">
              <a:srgbClr val="D49E6C"/>
            </a:gs>
            <a:gs pos="10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Periods represent millions of </a:t>
            </a:r>
            <a:r>
              <a:rPr lang="en-US" dirty="0" smtClean="0"/>
              <a:t>years, and are named after an area in the world where rocks of that age were first located.</a:t>
            </a:r>
          </a:p>
          <a:p>
            <a:r>
              <a:rPr lang="en-US" dirty="0" smtClean="0"/>
              <a:t>Examples include: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	 Devonian, Triassic, Carboniferous, and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           Quaternary periods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There are many distinct layers of rock thought to have formed during a specific period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91000">
              <a:srgbClr val="D49E6C"/>
            </a:gs>
            <a:gs pos="10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geophysics.ou.edu/geol1114/notes/time/FG01_07_timesc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5429250" cy="637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60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Epochs are the shortest time division and are usually used to represent the last 66 million years or so of the Earth.</a:t>
            </a:r>
          </a:p>
          <a:p>
            <a:r>
              <a:rPr lang="en-US" dirty="0" smtClean="0"/>
              <a:t>The Paleocene epoch begins with the mass extinction event of the dinosaurs.</a:t>
            </a:r>
          </a:p>
          <a:p>
            <a:r>
              <a:rPr lang="en-US" dirty="0" smtClean="0"/>
              <a:t>We are currently in the Holocene epoch which began with the end of the most recent ice 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7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100000">
              <a:srgbClr val="FF0300"/>
            </a:gs>
            <a:gs pos="8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geophysics.ou.edu/geol1114/notes/time/FG01_07_timesc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5429250" cy="637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21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Scientists are always trying to figure out how old things are and what came first.</a:t>
            </a:r>
            <a:endParaRPr lang="en-US" dirty="0"/>
          </a:p>
        </p:txBody>
      </p:sp>
      <p:pic>
        <p:nvPicPr>
          <p:cNvPr id="1026" name="Picture 2" descr="C:\Users\cneely\AppData\Local\Microsoft\Windows\Temporary Internet Files\Content.IE5\6NNZUS20\MP90040543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31583"/>
            <a:ext cx="224028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neely\AppData\Local\Microsoft\Windows\Temporary Internet Files\Content.IE5\K2QQC0PH\MP90031541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578" y="5143556"/>
            <a:ext cx="1384917" cy="9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neely\AppData\Local\Microsoft\Windows\Temporary Internet Files\Content.IE5\6NNZUS20\MP91022068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0"/>
            <a:ext cx="2036388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neely\AppData\Local\Microsoft\Windows\Temporary Internet Files\Content.IE5\K2QQC0PH\MP90040052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4534605"/>
            <a:ext cx="2426970" cy="194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neely\AppData\Local\Microsoft\Windows\Temporary Internet Files\Content.IE5\OUY5JYQ7\MC90038437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1823314" cy="137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neely\AppData\Local\Microsoft\Windows\Temporary Internet Files\Content.IE5\BLF3XB6Z\MC90041094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079"/>
            <a:ext cx="2295054" cy="163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1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Relative Age vs. Absolute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Relative age – a geologic order of events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 What came first? What layer is oldest? 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 What is the sequence of oldest to youngest?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 Geologists use multiple rock layers to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      determine sequence.</a:t>
            </a:r>
          </a:p>
        </p:txBody>
      </p:sp>
      <p:pic>
        <p:nvPicPr>
          <p:cNvPr id="2050" name="Picture 2" descr="C:\Users\cneely\AppData\Local\Microsoft\Windows\Temporary Internet Files\Content.IE5\OUY5JYQ7\MC9003897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44771"/>
            <a:ext cx="886054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neely\AppData\Local\Microsoft\Windows\Temporary Internet Files\Content.IE5\BLF3XB6Z\MP90038769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944" y="4534357"/>
            <a:ext cx="13045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neely\AppData\Local\Microsoft\Windows\Temporary Internet Files\Content.IE5\OUY5JYQ7\MP90034169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1250841" cy="175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neely\AppData\Local\Microsoft\Windows\Temporary Internet Files\Content.IE5\BLF3XB6Z\MP90034175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4534357"/>
            <a:ext cx="1032764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neely\AppData\Local\Microsoft\Windows\Temporary Internet Files\Content.IE5\BLF3XB6Z\MM900040969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05844"/>
            <a:ext cx="10572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cneely\AppData\Local\Microsoft\Windows\Temporary Internet Files\Content.IE5\6NNZUS20\MM900040968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268" y="3124200"/>
            <a:ext cx="10572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1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Age vs. Absolute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The problem is that some layers may be missing in some samples.  Multiple samples must be used to fill in the blanks.</a:t>
            </a:r>
          </a:p>
          <a:p>
            <a:pPr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Use distinctive fossils or rock layers, and deposits from multiple samples to determine the relative age of rocks and rock layers.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Users\cneely\AppData\Local\Microsoft\Windows\Temporary Internet Files\Content.IE5\OUY5JYQ7\MP90043861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5029200"/>
            <a:ext cx="2513619" cy="16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neely\AppData\Local\Microsoft\Windows\Temporary Internet Files\Content.IE5\6NNZUS20\MC9001557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03800"/>
            <a:ext cx="1821485" cy="144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6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Age vs. Absolute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4754563"/>
          </a:xfrm>
        </p:spPr>
        <p:txBody>
          <a:bodyPr/>
          <a:lstStyle/>
          <a:p>
            <a:r>
              <a:rPr lang="en-US" dirty="0" smtClean="0"/>
              <a:t>Absolute age – the actual age of a rock or a layers of rock</a:t>
            </a:r>
          </a:p>
          <a:p>
            <a:pPr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Uses radiometric date as a primary testing method</a:t>
            </a:r>
          </a:p>
          <a:p>
            <a:pPr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Measures radioactive materials with 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ym typeface="Wingdings" pitchFamily="2" charset="2"/>
              </a:rPr>
              <a:t>    experimentally tested and consistent half-life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during the time tested.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ym typeface="Wingdings" pitchFamily="2" charset="2"/>
              </a:rPr>
              <a:t>*There are concerns that this method is unreliable.</a:t>
            </a:r>
            <a:endParaRPr lang="en-US" dirty="0"/>
          </a:p>
        </p:txBody>
      </p:sp>
      <p:pic>
        <p:nvPicPr>
          <p:cNvPr id="4098" name="Picture 2" descr="C:\Users\cneely\AppData\Local\Microsoft\Windows\Temporary Internet Files\Content.IE5\BLF3XB6Z\MC9004452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32508"/>
            <a:ext cx="1066800" cy="97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neely\AppData\Local\Microsoft\Windows\Temporary Internet Files\Content.IE5\OUY5JYQ7\MC9004452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1167791" cy="125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neely\AppData\Local\Microsoft\Windows\Temporary Internet Files\Content.IE5\K2QQC0PH\MC90038993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239965"/>
            <a:ext cx="1229524" cy="125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0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experimental methods exist that attempt to answer these questions, but how reliable are these methods? 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There is certainly debate on this issue.</a:t>
            </a:r>
            <a:endParaRPr lang="en-US" dirty="0"/>
          </a:p>
        </p:txBody>
      </p:sp>
      <p:pic>
        <p:nvPicPr>
          <p:cNvPr id="2050" name="Picture 2" descr="C:\Users\cneely\AppData\Local\Microsoft\Windows\Temporary Internet Files\Content.IE5\BLF3XB6Z\MC9000569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33210"/>
            <a:ext cx="1808683" cy="153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cneely\AppData\Local\Microsoft\Windows\Temporary Internet Files\Content.IE5\BLF3XB6Z\MC90014984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2954448" cy="226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cneely\AppData\Local\Microsoft\Windows\Temporary Internet Files\Content.IE5\BLF3XB6Z\MM900286768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98856"/>
            <a:ext cx="1495425" cy="220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cneely\AppData\Local\Microsoft\Windows\Temporary Internet Files\Content.IE5\OUY5JYQ7\MC90023186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756" y="304800"/>
            <a:ext cx="1799806" cy="148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cneely\AppData\Local\Microsoft\Windows\Temporary Internet Files\Content.IE5\K2QQC0PH\MC90035045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1126"/>
            <a:ext cx="893971" cy="12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86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Radiometric Dating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Unstable (radioactive) materials will spontaneously break down into more stable nuclei and emit particles and energy</a:t>
            </a:r>
          </a:p>
          <a:p>
            <a:r>
              <a:rPr lang="en-US" dirty="0" smtClean="0"/>
              <a:t>This breakdown occurs with a specific measureable rate which scientists measure</a:t>
            </a:r>
          </a:p>
          <a:p>
            <a:r>
              <a:rPr lang="en-US" dirty="0" smtClean="0"/>
              <a:t>Called the half-life, due to the time it takes for ½ of a sample to decay into another sample.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056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physics.isu.edu/radinf/images/halflif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72"/>
            <a:ext cx="9127869" cy="681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210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Radiometric Dating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Scientists use the current percentages of radioactive materials found in nature and objects and the half-life to calculate in reverse how much time has gone by, back to when that material was formed</a:t>
            </a:r>
            <a:endParaRPr lang="en-US" dirty="0"/>
          </a:p>
        </p:txBody>
      </p:sp>
      <p:pic>
        <p:nvPicPr>
          <p:cNvPr id="6146" name="Picture 2" descr="C:\Users\cneely\AppData\Local\Microsoft\Windows\Temporary Internet Files\Content.IE5\K2QQC0PH\MP90034195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61178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neely\AppData\Local\Microsoft\Windows\Temporary Internet Files\Content.IE5\6NNZUS20\MC9002905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92222"/>
            <a:ext cx="2129073" cy="206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538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/>
              <a:t>Radiometric Dating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2329"/>
            <a:ext cx="8229600" cy="2491582"/>
          </a:xfrm>
        </p:spPr>
        <p:txBody>
          <a:bodyPr/>
          <a:lstStyle/>
          <a:p>
            <a:r>
              <a:rPr lang="en-US" dirty="0" smtClean="0"/>
              <a:t>The most commonly used are:</a:t>
            </a:r>
          </a:p>
          <a:p>
            <a:pPr marL="514350" indent="-514350">
              <a:buAutoNum type="arabicPeriod"/>
            </a:pPr>
            <a:r>
              <a:rPr lang="en-US" dirty="0" smtClean="0"/>
              <a:t>Carbon-14</a:t>
            </a:r>
          </a:p>
          <a:p>
            <a:pPr marL="514350" indent="-514350">
              <a:buAutoNum type="arabicPeriod"/>
            </a:pPr>
            <a:r>
              <a:rPr lang="en-US" dirty="0" smtClean="0"/>
              <a:t>Potassium-Argon dating</a:t>
            </a:r>
          </a:p>
          <a:p>
            <a:pPr marL="514350" indent="-514350">
              <a:buAutoNum type="arabicPeriod"/>
            </a:pPr>
            <a:r>
              <a:rPr lang="en-US" dirty="0" smtClean="0"/>
              <a:t>Uranium-Lead dating</a:t>
            </a:r>
          </a:p>
        </p:txBody>
      </p:sp>
      <p:pic>
        <p:nvPicPr>
          <p:cNvPr id="7170" name="Picture 2" descr="http://onlinephys.com/carbon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52800"/>
            <a:ext cx="5181600" cy="341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6164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Radiometric Dating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accuracy of these methods has been called into question.</a:t>
            </a:r>
          </a:p>
          <a:p>
            <a:r>
              <a:rPr lang="en-US" dirty="0" smtClean="0"/>
              <a:t>Several assumptions must be made for the dating techniques to be accurate.</a:t>
            </a:r>
          </a:p>
          <a:p>
            <a:pPr marL="514350" indent="-514350">
              <a:buAutoNum type="arabicPeriod"/>
            </a:pPr>
            <a:r>
              <a:rPr lang="en-US" dirty="0" smtClean="0"/>
              <a:t>All conditions in nature have been consistent with those we see today.</a:t>
            </a:r>
          </a:p>
          <a:p>
            <a:pPr marL="514350" indent="-514350">
              <a:buAutoNum type="arabicPeriod"/>
            </a:pPr>
            <a:r>
              <a:rPr lang="en-US" dirty="0" smtClean="0"/>
              <a:t>No contamination of the sample has occurred at any point in time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decay rates been constant through  billions of years of time.</a:t>
            </a:r>
          </a:p>
          <a:p>
            <a:pPr marL="0" indent="0">
              <a:buNone/>
            </a:pPr>
            <a:r>
              <a:rPr lang="en-US" dirty="0" smtClean="0"/>
              <a:t>We cannot answer these three assumptions one way or the other.</a:t>
            </a:r>
            <a:endParaRPr lang="en-US" dirty="0"/>
          </a:p>
        </p:txBody>
      </p:sp>
      <p:pic>
        <p:nvPicPr>
          <p:cNvPr id="8194" name="Picture 2" descr="C:\Users\cneely\AppData\Local\Microsoft\Windows\Temporary Internet Files\Content.IE5\OUY5JYQ7\MC90044142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-2821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cneely\AppData\Local\Microsoft\Windows\Temporary Internet Files\Content.IE5\BLF3XB6Z\MC90043762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4652"/>
            <a:ext cx="1142771" cy="114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439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Theories and Principles in Geology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There have been multiple theories to explain the age of the Earth, and several governing principles that geologists use to help interpret rocks, rock layers, fossils, and other geologic events.</a:t>
            </a:r>
            <a:endParaRPr lang="en-US" dirty="0"/>
          </a:p>
        </p:txBody>
      </p:sp>
      <p:pic>
        <p:nvPicPr>
          <p:cNvPr id="3076" name="Picture 4" descr="C:\Users\cneely\AppData\Local\Microsoft\Windows\Temporary Internet Files\Content.IE5\BLF3XB6Z\MC9000483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951" y="4329289"/>
            <a:ext cx="1239600" cy="230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neely\AppData\Local\Microsoft\Windows\Temporary Internet Files\Content.IE5\6NNZUS20\MC90004835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49814"/>
            <a:ext cx="1169778" cy="217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cneely\AppData\Local\Microsoft\Windows\Temporary Internet Files\Content.IE5\K2QQC0PH\MC90043639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3917"/>
            <a:ext cx="2686152" cy="79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cneely\AppData\Local\Microsoft\Windows\Temporary Internet Files\Content.IE5\BLF3XB6Z\MC9001979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627" y="3836442"/>
            <a:ext cx="3019476" cy="282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4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1. Catastrophism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Archbishop James Ussher in the 17</a:t>
            </a:r>
            <a:r>
              <a:rPr lang="en-US" baseline="30000" dirty="0" smtClean="0"/>
              <a:t>th</a:t>
            </a:r>
            <a:r>
              <a:rPr lang="en-US" dirty="0" smtClean="0"/>
              <a:t> century (1654) studied Biblical and other Middle Eastern records, and </a:t>
            </a:r>
            <a:r>
              <a:rPr lang="en-US" dirty="0" err="1" smtClean="0"/>
              <a:t>geneological</a:t>
            </a:r>
            <a:r>
              <a:rPr lang="en-US" dirty="0" smtClean="0"/>
              <a:t> accounts to estimate the Earth to be about 6000 years old.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theory states that major changes to Earth’s surface are due to catastrophic events on Earth.  For example: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ym typeface="Wingdings" pitchFamily="2" charset="2"/>
              </a:rPr>
              <a:t> Noah’s worldwide flood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	 Volcanic eruptions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	 Earthquakes</a:t>
            </a:r>
            <a:endParaRPr lang="en-US" dirty="0"/>
          </a:p>
        </p:txBody>
      </p:sp>
      <p:pic>
        <p:nvPicPr>
          <p:cNvPr id="4098" name="Picture 2" descr="C:\Users\cneely\AppData\Local\Microsoft\Windows\Temporary Internet Files\Content.IE5\OUY5JYQ7\MC9003906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795" y="5029200"/>
            <a:ext cx="2260691" cy="112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neely\AppData\Local\Microsoft\Windows\Temporary Internet Files\Content.IE5\OUY5JYQ7\MC900282924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2999"/>
            <a:ext cx="1752600" cy="136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83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89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Nicholas Steno (1669)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Steno described three fundamental principles used to help relative dating processing.</a:t>
            </a:r>
          </a:p>
          <a:p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Superposition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Original horizontality</a:t>
            </a:r>
          </a:p>
          <a:p>
            <a:pPr marL="514350" indent="-514350">
              <a:buAutoNum type="arabicPeriod"/>
            </a:pPr>
            <a:r>
              <a:rPr lang="en-US" dirty="0" smtClean="0"/>
              <a:t>Lateral continuity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*These three principles are still used and have had others added as information has been gathered.</a:t>
            </a:r>
            <a:endParaRPr lang="en-US" dirty="0"/>
          </a:p>
        </p:txBody>
      </p:sp>
      <p:pic>
        <p:nvPicPr>
          <p:cNvPr id="5122" name="Picture 2" descr="http://img715.imageshack.us/img715/6751/forumdasnetnic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14600"/>
            <a:ext cx="2109626" cy="245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3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Neptunists</a:t>
            </a:r>
            <a:r>
              <a:rPr lang="en-US" dirty="0" smtClean="0"/>
              <a:t> – 18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This theory states that the entire globe was originally covered by water.</a:t>
            </a:r>
          </a:p>
          <a:p>
            <a:r>
              <a:rPr lang="en-US" dirty="0" smtClean="0"/>
              <a:t>As the water receded sediments were deposited into layers, and rocks crystallized out from the water.</a:t>
            </a:r>
          </a:p>
          <a:p>
            <a:r>
              <a:rPr lang="en-US" dirty="0" smtClean="0"/>
              <a:t>Proposed an Ancient Earth</a:t>
            </a:r>
          </a:p>
        </p:txBody>
      </p:sp>
      <p:pic>
        <p:nvPicPr>
          <p:cNvPr id="6146" name="Picture 2" descr="http://www.dreamstime.com/flooded-earth-thumb151322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689" y="397792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pcontent.answcdn.com/wikipedia/commons/thumb/1/14/Quartz,_Tibet.jpg/240px-Quartz,_Tib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1828800" cy="183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04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82000">
              <a:srgbClr val="F952A0"/>
            </a:gs>
            <a:gs pos="90000">
              <a:srgbClr val="C50849"/>
            </a:gs>
            <a:gs pos="94000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Plutonists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an offshoot of the </a:t>
            </a:r>
            <a:r>
              <a:rPr lang="en-US" dirty="0" err="1" smtClean="0"/>
              <a:t>Neptunists</a:t>
            </a:r>
            <a:r>
              <a:rPr lang="en-US" dirty="0" smtClean="0"/>
              <a:t>, the </a:t>
            </a:r>
            <a:r>
              <a:rPr lang="en-US" dirty="0" err="1" smtClean="0"/>
              <a:t>Plutonists</a:t>
            </a:r>
            <a:r>
              <a:rPr lang="en-US" dirty="0" smtClean="0"/>
              <a:t> believed that the rocks crystallized from molten magma as it cooled, not from the evaporating water.</a:t>
            </a:r>
          </a:p>
          <a:p>
            <a:r>
              <a:rPr lang="en-US" dirty="0" smtClean="0"/>
              <a:t>Both groups unsure as to where the water went from the covered Earth.</a:t>
            </a:r>
          </a:p>
          <a:p>
            <a:r>
              <a:rPr lang="en-US" dirty="0" smtClean="0"/>
              <a:t>Continued thought of Ancient Earth.</a:t>
            </a:r>
            <a:endParaRPr lang="en-US" dirty="0"/>
          </a:p>
        </p:txBody>
      </p:sp>
      <p:pic>
        <p:nvPicPr>
          <p:cNvPr id="7170" name="Picture 2" descr="C:\Users\cneely\AppData\Local\Microsoft\Windows\Temporary Internet Files\Content.IE5\OUY5JYQ7\MC9001605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686" y="4328827"/>
            <a:ext cx="1823314" cy="17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dreamstime.com/flooded-earth-thumb151322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farm3.staticflickr.com/2221/2315224101_6f24ef90dd_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56578"/>
            <a:ext cx="2250374" cy="150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05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13000">
              <a:schemeClr val="accent6"/>
            </a:gs>
            <a:gs pos="67000">
              <a:schemeClr val="accent5">
                <a:lumMod val="75000"/>
              </a:schemeClr>
            </a:gs>
            <a:gs pos="37000">
              <a:schemeClr val="accent2">
                <a:lumMod val="40000"/>
                <a:lumOff val="60000"/>
              </a:schemeClr>
            </a:gs>
            <a:gs pos="8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 Gradualism – James Hutton (1795)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This Scottish geologist is often considered the “Father of modern geology.”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Plutonist</a:t>
            </a:r>
            <a:r>
              <a:rPr lang="en-US" dirty="0" smtClean="0"/>
              <a:t>, he stated that the surface of the Ancient Earth is continuously and gradually changing.</a:t>
            </a:r>
          </a:p>
          <a:p>
            <a:endParaRPr lang="en-US" dirty="0" smtClean="0"/>
          </a:p>
          <a:p>
            <a:r>
              <a:rPr lang="en-US" dirty="0" smtClean="0"/>
              <a:t>Most of this change takes too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long for us to witness during our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own lifetime, but we see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accumulated effects of millions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of years of change.</a:t>
            </a:r>
            <a:endParaRPr lang="en-US" dirty="0"/>
          </a:p>
        </p:txBody>
      </p:sp>
      <p:pic>
        <p:nvPicPr>
          <p:cNvPr id="8194" name="Picture 2" descr="http://www.creationism.org/books/TaylorInMindsMen/TaylorIMMcfJamesHutton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98658"/>
            <a:ext cx="2667000" cy="355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49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1074</Words>
  <Application>Microsoft Office PowerPoint</Application>
  <PresentationFormat>On-screen Show (4:3)</PresentationFormat>
  <Paragraphs>132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Geologic Time</vt:lpstr>
      <vt:lpstr>Major Questions?</vt:lpstr>
      <vt:lpstr>PowerPoint Presentation</vt:lpstr>
      <vt:lpstr>Theories and Principles in Geology</vt:lpstr>
      <vt:lpstr>1. Catastrophism</vt:lpstr>
      <vt:lpstr>2. Nicholas Steno (1669)</vt:lpstr>
      <vt:lpstr>3. Neptunists – 18th Century</vt:lpstr>
      <vt:lpstr>4. Plutonists</vt:lpstr>
      <vt:lpstr>5. Gradualism – James Hutton (1795)</vt:lpstr>
      <vt:lpstr>6. Faunal Succession – William Smith (1817)</vt:lpstr>
      <vt:lpstr>PowerPoint Presentation</vt:lpstr>
      <vt:lpstr>PowerPoint Presentation</vt:lpstr>
      <vt:lpstr>PowerPoint Presentation</vt:lpstr>
      <vt:lpstr>8. Uniformitarianism – Charles Lyell (1830)</vt:lpstr>
      <vt:lpstr>PowerPoint Presentation</vt:lpstr>
      <vt:lpstr>Geologic Time Scale</vt:lpstr>
      <vt:lpstr>PowerPoint Presentation</vt:lpstr>
      <vt:lpstr>Time Intervals</vt:lpstr>
      <vt:lpstr>PowerPoint Presentation</vt:lpstr>
      <vt:lpstr>Time Intervals</vt:lpstr>
      <vt:lpstr>PowerPoint Presentation</vt:lpstr>
      <vt:lpstr>Time Intervals</vt:lpstr>
      <vt:lpstr>PowerPoint Presentation</vt:lpstr>
      <vt:lpstr>Time Intervals</vt:lpstr>
      <vt:lpstr>PowerPoint Presentation</vt:lpstr>
      <vt:lpstr>Dating</vt:lpstr>
      <vt:lpstr>Relative Age vs. Absolute Age</vt:lpstr>
      <vt:lpstr>Relative Age vs. Absolute Age</vt:lpstr>
      <vt:lpstr>Relative Age vs. Absolute Age</vt:lpstr>
      <vt:lpstr>Radiometric Dating</vt:lpstr>
      <vt:lpstr>PowerPoint Presentation</vt:lpstr>
      <vt:lpstr>Radiometric Dating</vt:lpstr>
      <vt:lpstr>Radiometric Dating</vt:lpstr>
      <vt:lpstr>Radiometric Dating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Geologic Time</dc:title>
  <dc:creator>Windows User</dc:creator>
  <cp:lastModifiedBy>Windows User</cp:lastModifiedBy>
  <cp:revision>26</cp:revision>
  <dcterms:created xsi:type="dcterms:W3CDTF">2012-11-26T12:22:47Z</dcterms:created>
  <dcterms:modified xsi:type="dcterms:W3CDTF">2012-11-27T14:59:46Z</dcterms:modified>
</cp:coreProperties>
</file>